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77" r:id="rId12"/>
    <p:sldId id="278" r:id="rId13"/>
    <p:sldId id="280" r:id="rId14"/>
    <p:sldId id="281" r:id="rId15"/>
    <p:sldId id="283" r:id="rId16"/>
    <p:sldId id="284" r:id="rId17"/>
    <p:sldId id="285" r:id="rId18"/>
    <p:sldId id="289" r:id="rId19"/>
    <p:sldId id="292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70" r:id="rId28"/>
    <p:sldId id="271" r:id="rId29"/>
    <p:sldId id="299" r:id="rId30"/>
    <p:sldId id="300" r:id="rId31"/>
    <p:sldId id="301" r:id="rId32"/>
    <p:sldId id="305" r:id="rId33"/>
    <p:sldId id="302" r:id="rId34"/>
    <p:sldId id="303" r:id="rId35"/>
    <p:sldId id="304" r:id="rId3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1B20D08-E966-4587-91F7-889A20AE155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98627ED-B8B7-4587-9D43-A3385248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43EF-D095-43D1-B86E-5CABC9034A0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DF3ED-6733-4DE5-9DB8-827539DF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8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4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43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3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6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2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7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1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2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4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8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4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8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7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2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7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F3ED-6733-4DE5-9DB8-827539DF7F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5362" y="1505632"/>
            <a:ext cx="76694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/>
              <a:t>Three types of storage media</a:t>
            </a:r>
            <a:r>
              <a:rPr lang="en-US" sz="2800" b="1" dirty="0" smtClean="0"/>
              <a:t>:</a:t>
            </a:r>
          </a:p>
          <a:p>
            <a:pPr marL="342900" indent="-342900"/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Magnetic storage </a:t>
            </a:r>
            <a:r>
              <a:rPr lang="en-US" sz="2800" dirty="0" smtClean="0"/>
              <a:t>media (disks)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Optical storage </a:t>
            </a:r>
            <a:r>
              <a:rPr lang="en-US" sz="2800" dirty="0" smtClean="0"/>
              <a:t>devices (DVD)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Flash </a:t>
            </a:r>
            <a:r>
              <a:rPr lang="en-US" sz="2800" dirty="0" smtClean="0"/>
              <a:t>memory (usb)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09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755" y="936140"/>
            <a:ext cx="883096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/>
              <a:t>Common magnetic storage devices</a:t>
            </a:r>
            <a:r>
              <a:rPr lang="en-US" sz="2800" dirty="0"/>
              <a:t>  </a:t>
            </a:r>
            <a:endParaRPr lang="en-US" sz="2800" b="1" dirty="0"/>
          </a:p>
          <a:p>
            <a:pPr lvl="1">
              <a:lnSpc>
                <a:spcPct val="80000"/>
              </a:lnSpc>
              <a:defRPr/>
            </a:pPr>
            <a:r>
              <a:rPr lang="en-US" sz="2800" b="1" dirty="0"/>
              <a:t>hard disks</a:t>
            </a:r>
            <a:r>
              <a:rPr lang="en-US" sz="2800" dirty="0"/>
              <a:t>—several spinning platters usually sealed in a case inside the </a:t>
            </a:r>
            <a:r>
              <a:rPr lang="en-US" sz="2800" dirty="0" smtClean="0"/>
              <a:t>computer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Optical storage devices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CD—stores 700 MB of data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DVD—stores 4.7-15.9 GB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Blu-ray—stores 25 GB, used for storing high-definition </a:t>
            </a:r>
            <a:r>
              <a:rPr lang="en-US" sz="2800" dirty="0" smtClean="0"/>
              <a:t>video (used to store movies)</a:t>
            </a:r>
          </a:p>
          <a:p>
            <a:pPr lvl="1">
              <a:lnSpc>
                <a:spcPct val="90000"/>
              </a:lnSpc>
              <a:defRPr/>
            </a:pP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MB	megabyte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GB	      gigabyte or 1,000,000 megabytes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303" y="1161536"/>
            <a:ext cx="102396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Flash memory </a:t>
            </a:r>
            <a:r>
              <a:rPr lang="en-US" sz="2400" dirty="0"/>
              <a:t>(</a:t>
            </a:r>
            <a:r>
              <a:rPr lang="en-US" sz="2400" b="1" dirty="0"/>
              <a:t>solid state storage</a:t>
            </a:r>
            <a:r>
              <a:rPr lang="en-US" sz="2400" dirty="0"/>
              <a:t>) </a:t>
            </a:r>
            <a:r>
              <a:rPr lang="en-US" sz="2200" dirty="0" smtClean="0"/>
              <a:t>—can </a:t>
            </a:r>
            <a:r>
              <a:rPr lang="en-US" sz="2200" dirty="0"/>
              <a:t>be written to more than once.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>
              <a:defRPr/>
            </a:pPr>
            <a:r>
              <a:rPr lang="en-US" sz="2800" b="1" dirty="0"/>
              <a:t>Flash memory cards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small, portable cards encased in hard plastic to which data can be written and rewritten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used in digital cameras, handheld computers, video game consoles, and other devices</a:t>
            </a:r>
          </a:p>
        </p:txBody>
      </p:sp>
    </p:spTree>
    <p:extLst>
      <p:ext uri="{BB962C8B-B14F-4D97-AF65-F5344CB8AC3E}">
        <p14:creationId xmlns:p14="http://schemas.microsoft.com/office/powerpoint/2010/main" val="9794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11577" y="926757"/>
            <a:ext cx="3861569" cy="40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None/>
              <a:defRPr/>
            </a:pPr>
            <a:r>
              <a:rPr lang="en-US" sz="2800" dirty="0" smtClean="0"/>
              <a:t>Some input devices are:</a:t>
            </a:r>
          </a:p>
          <a:p>
            <a:pPr marL="342900" indent="-342900">
              <a:defRPr/>
            </a:pPr>
            <a:r>
              <a:rPr lang="en-US" sz="2800" dirty="0" smtClean="0"/>
              <a:t>Keyboard</a:t>
            </a:r>
          </a:p>
          <a:p>
            <a:pPr marL="342900" indent="-342900">
              <a:defRPr/>
            </a:pPr>
            <a:r>
              <a:rPr lang="en-US" sz="2800" dirty="0" smtClean="0"/>
              <a:t>Pointing device </a:t>
            </a:r>
          </a:p>
          <a:p>
            <a:pPr marL="800100" lvl="1" indent="-342900">
              <a:defRPr/>
            </a:pPr>
            <a:r>
              <a:rPr lang="en-US" sz="2000" dirty="0" smtClean="0"/>
              <a:t>Mouse</a:t>
            </a:r>
          </a:p>
          <a:p>
            <a:pPr marL="800100" lvl="1" indent="-342900">
              <a:defRPr/>
            </a:pPr>
            <a:r>
              <a:rPr lang="en-US" sz="2000" dirty="0" smtClean="0"/>
              <a:t>Trackball</a:t>
            </a:r>
          </a:p>
          <a:p>
            <a:pPr marL="800100" lvl="1" indent="-342900">
              <a:defRPr/>
            </a:pPr>
            <a:r>
              <a:rPr lang="en-US" sz="2000" dirty="0" smtClean="0"/>
              <a:t>Touch pad</a:t>
            </a:r>
          </a:p>
          <a:p>
            <a:pPr marL="342900" indent="-342900">
              <a:defRPr/>
            </a:pPr>
            <a:r>
              <a:rPr lang="en-US" sz="2800" dirty="0" smtClean="0"/>
              <a:t>Touch screen</a:t>
            </a:r>
          </a:p>
          <a:p>
            <a:pPr marL="342900" indent="-342900">
              <a:defRPr/>
            </a:pPr>
            <a:r>
              <a:rPr lang="en-US" sz="2800" dirty="0" smtClean="0"/>
              <a:t>Microphone</a:t>
            </a:r>
          </a:p>
          <a:p>
            <a:pPr marL="342900" indent="-342900">
              <a:defRPr/>
            </a:pPr>
            <a:r>
              <a:rPr lang="en-US" sz="2800" dirty="0" smtClean="0"/>
              <a:t>Scanner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53448" y="708455"/>
            <a:ext cx="6260758" cy="5066270"/>
            <a:chOff x="5029200" y="1676400"/>
            <a:chExt cx="4114800" cy="46148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76400"/>
              <a:ext cx="3973302" cy="461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763000" y="16764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7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55491" y="436605"/>
            <a:ext cx="8697180" cy="534635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000" dirty="0" smtClean="0"/>
              <a:t>Computers Help the Challenged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People who cannot use their arms or hands instead can use foot, head, or eye movements to control the pointer.</a:t>
            </a:r>
          </a:p>
          <a:p>
            <a:pPr>
              <a:defRPr/>
            </a:pPr>
            <a:r>
              <a:rPr lang="en-US" sz="3000" dirty="0" smtClean="0"/>
              <a:t>An example is Stephen Hawking.</a:t>
            </a:r>
          </a:p>
          <a:p>
            <a:pPr>
              <a:defRPr/>
            </a:pPr>
            <a:r>
              <a:rPr lang="en-US" sz="3000" dirty="0" smtClean="0"/>
              <a:t>People with poor vision can use keyboards with large keys for input, screen enlargers to enlarge the size of objects on the monitor, or screen readers that speak on-screen content aloud.</a:t>
            </a:r>
          </a:p>
        </p:txBody>
      </p:sp>
    </p:spTree>
    <p:extLst>
      <p:ext uri="{BB962C8B-B14F-4D97-AF65-F5344CB8AC3E}">
        <p14:creationId xmlns:p14="http://schemas.microsoft.com/office/powerpoint/2010/main" val="3113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81418"/>
            <a:ext cx="834493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printers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Laser– high quality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Inkjet– popular for home use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Dot matrix– used to print large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quantities (not high quality )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24524"/>
            <a:ext cx="8905103" cy="34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557" y="1178011"/>
            <a:ext cx="1114579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defRPr/>
            </a:pPr>
            <a:r>
              <a:rPr lang="en-US" sz="2800" b="1" dirty="0"/>
              <a:t>Data communications</a:t>
            </a:r>
            <a:r>
              <a:rPr lang="en-US" sz="2800" dirty="0"/>
              <a:t> is the transmission of data from one computer to another or to a peripheral device</a:t>
            </a:r>
            <a:r>
              <a:rPr lang="en-US" sz="2800" dirty="0" smtClean="0"/>
              <a:t>.  </a:t>
            </a:r>
          </a:p>
          <a:p>
            <a:pPr indent="-342900">
              <a:lnSpc>
                <a:spcPct val="90000"/>
              </a:lnSpc>
              <a:defRPr/>
            </a:pPr>
            <a:endParaRPr lang="en-US" sz="2800" dirty="0"/>
          </a:p>
          <a:p>
            <a:pPr indent="-342900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i="1" dirty="0"/>
              <a:t>four essential components of data  communications </a:t>
            </a:r>
            <a:r>
              <a:rPr lang="en-US" sz="2800" dirty="0"/>
              <a:t>are</a:t>
            </a:r>
            <a:r>
              <a:rPr lang="en-US" sz="2800" dirty="0" smtClean="0"/>
              <a:t>:</a:t>
            </a:r>
          </a:p>
          <a:p>
            <a:pPr indent="-342900">
              <a:lnSpc>
                <a:spcPct val="90000"/>
              </a:lnSpc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Sender		the computer that originates the message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Channel		message is sent over a channel, such as a telephone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Receiver		</a:t>
            </a:r>
            <a:r>
              <a:rPr lang="en-US" sz="2800" dirty="0"/>
              <a:t> the computer at the message’s destination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Protocols		</a:t>
            </a:r>
            <a:r>
              <a:rPr lang="en-US" sz="2800" dirty="0"/>
              <a:t>the rules that establish the transfer of data between sender </a:t>
            </a:r>
            <a:r>
              <a:rPr lang="en-US" sz="2800" dirty="0" smtClean="0"/>
              <a:t>				and </a:t>
            </a:r>
            <a:r>
              <a:rPr lang="en-US" sz="2800" dirty="0"/>
              <a:t>receiver</a:t>
            </a:r>
            <a:r>
              <a:rPr lang="en-US" sz="2800" dirty="0" smtClean="0"/>
              <a:t>. </a:t>
            </a:r>
            <a:r>
              <a:rPr lang="en-US" sz="2800" i="1" dirty="0" smtClean="0">
                <a:solidFill>
                  <a:srgbClr val="FF0000"/>
                </a:solidFill>
              </a:rPr>
              <a:t>You can think of a protocol as a translator 					between devices so that they can understand each other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8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3783" y="922638"/>
            <a:ext cx="10503243" cy="41377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/>
              <a:t>Device driver</a:t>
            </a:r>
            <a:r>
              <a:rPr lang="en-US" sz="2400" dirty="0" smtClean="0"/>
              <a:t> (or </a:t>
            </a:r>
            <a:r>
              <a:rPr lang="en-US" sz="2400" b="1" dirty="0" smtClean="0"/>
              <a:t>driver</a:t>
            </a:r>
            <a:r>
              <a:rPr lang="en-US" sz="2400" dirty="0" smtClean="0"/>
              <a:t>) </a:t>
            </a:r>
          </a:p>
          <a:p>
            <a:pPr lvl="1">
              <a:defRPr/>
            </a:pPr>
            <a:r>
              <a:rPr lang="en-US" sz="2400" dirty="0" smtClean="0"/>
              <a:t>Software that handles the transmission protocol between a computer and its peripheral devices </a:t>
            </a:r>
          </a:p>
          <a:p>
            <a:pPr lvl="1">
              <a:defRPr/>
            </a:pPr>
            <a:r>
              <a:rPr lang="en-US" sz="2400" dirty="0"/>
              <a:t>A</a:t>
            </a:r>
            <a:r>
              <a:rPr lang="en-US" sz="2400" dirty="0" smtClean="0"/>
              <a:t> computer program that can establish communication because it contains information about the characteristics of your computer and of the peripheral device</a:t>
            </a:r>
          </a:p>
          <a:p>
            <a:pPr lvl="1">
              <a:defRPr/>
            </a:pPr>
            <a:r>
              <a:rPr lang="en-US" sz="2400" dirty="0"/>
              <a:t>A</a:t>
            </a:r>
            <a:r>
              <a:rPr lang="en-US" sz="2400" dirty="0" smtClean="0"/>
              <a:t>n example is a printer driver</a:t>
            </a:r>
          </a:p>
          <a:p>
            <a:pPr>
              <a:defRPr/>
            </a:pPr>
            <a:endParaRPr lang="en-US" sz="2400" b="1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sz="2400" b="1" dirty="0" smtClean="0"/>
              <a:t>Data bus</a:t>
            </a:r>
            <a:r>
              <a:rPr lang="en-US" sz="2400" dirty="0" smtClean="0"/>
              <a:t> </a:t>
            </a:r>
            <a:r>
              <a:rPr lang="en-US" sz="2400" dirty="0"/>
              <a:t>(imagine a bus route)</a:t>
            </a:r>
          </a:p>
          <a:p>
            <a:pPr lvl="1">
              <a:defRPr/>
            </a:pPr>
            <a:r>
              <a:rPr lang="en-US" sz="2400" dirty="0" smtClean="0"/>
              <a:t>Data path between the microprocessor, RAM, and the peripherals along which communication travels</a:t>
            </a:r>
          </a:p>
          <a:p>
            <a:pPr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86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758" y="1515761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/>
              <a:t>Network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C</a:t>
            </a:r>
            <a:r>
              <a:rPr lang="en-US" sz="2200" dirty="0" smtClean="0"/>
              <a:t>onnects </a:t>
            </a:r>
            <a:r>
              <a:rPr lang="en-US" sz="2200" dirty="0"/>
              <a:t>one computer to other computers </a:t>
            </a:r>
            <a:r>
              <a:rPr lang="en-US" sz="2200" i="1" dirty="0"/>
              <a:t>and</a:t>
            </a:r>
            <a:r>
              <a:rPr lang="en-US" sz="2200" dirty="0"/>
              <a:t> </a:t>
            </a:r>
            <a:r>
              <a:rPr lang="en-US" sz="2200" dirty="0" smtClean="0"/>
              <a:t>their peripheral devices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/>
          </a:p>
          <a:p>
            <a:pPr lvl="1"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Network </a:t>
            </a:r>
            <a:r>
              <a:rPr lang="en-US" sz="2800" b="1" dirty="0" smtClean="0"/>
              <a:t>Software</a:t>
            </a:r>
            <a:endParaRPr lang="en-US" sz="2800" b="1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</a:t>
            </a:r>
            <a:r>
              <a:rPr lang="en-US" sz="2200" dirty="0" smtClean="0"/>
              <a:t>stablishes </a:t>
            </a:r>
            <a:r>
              <a:rPr lang="en-US" sz="2200" dirty="0"/>
              <a:t>the communications protocols that will be observed on the </a:t>
            </a:r>
            <a:r>
              <a:rPr lang="en-US" sz="2200" dirty="0" smtClean="0"/>
              <a:t>network 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C</a:t>
            </a:r>
            <a:r>
              <a:rPr lang="en-US" sz="2200" dirty="0" smtClean="0"/>
              <a:t>ontrols </a:t>
            </a:r>
            <a:r>
              <a:rPr lang="en-US" sz="2200" dirty="0"/>
              <a:t>the traffic flow of data traveling through the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4032" y="461319"/>
            <a:ext cx="391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Networks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75" y="247134"/>
            <a:ext cx="7845039" cy="60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40260" y="1138881"/>
            <a:ext cx="10585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A 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computer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 is an electronic device that: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accepts information and instructions from a user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manipulate the information according to instructions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display the information in some way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store the information for later retrieval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685" y="1109076"/>
            <a:ext cx="1093984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2800" b="1" dirty="0" smtClean="0"/>
              <a:t>Server (computer)</a:t>
            </a:r>
            <a:endParaRPr lang="en-US" sz="28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acts as the central storage location for </a:t>
            </a:r>
            <a:r>
              <a:rPr lang="en-US" sz="2400" i="1" dirty="0"/>
              <a:t>programs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provides mass storage for most of the </a:t>
            </a:r>
            <a:r>
              <a:rPr lang="en-US" sz="2400" i="1" dirty="0"/>
              <a:t>data</a:t>
            </a:r>
            <a:r>
              <a:rPr lang="en-US" sz="2400" dirty="0"/>
              <a:t> used on the </a:t>
            </a:r>
            <a:r>
              <a:rPr lang="en-US" sz="2400" dirty="0" smtClean="0"/>
              <a:t>network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our server at school stores our data files for classes (among other things)</a:t>
            </a:r>
          </a:p>
          <a:p>
            <a:pPr marL="742950" lvl="1" indent="-285750">
              <a:lnSpc>
                <a:spcPct val="90000"/>
              </a:lnSpc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b="1" i="1" dirty="0"/>
              <a:t>Client</a:t>
            </a:r>
            <a:r>
              <a:rPr lang="en-US" sz="2800" b="1" dirty="0"/>
              <a:t>/server network</a:t>
            </a:r>
            <a:r>
              <a:rPr lang="en-US" sz="2800" dirty="0"/>
              <a:t>— </a:t>
            </a:r>
            <a:r>
              <a:rPr lang="en-US" sz="2400" dirty="0"/>
              <a:t>a network with </a:t>
            </a:r>
            <a:r>
              <a:rPr lang="en-US" sz="2400" dirty="0" smtClean="0"/>
              <a:t>a server </a:t>
            </a:r>
            <a:r>
              <a:rPr lang="en-US" sz="2400" dirty="0"/>
              <a:t>that acts as the central storage </a:t>
            </a:r>
            <a:r>
              <a:rPr lang="en-US" sz="2400" dirty="0" smtClean="0"/>
              <a:t>location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b="1" dirty="0"/>
              <a:t>Peer-to-peer network</a:t>
            </a:r>
            <a:endParaRPr lang="en-US" sz="28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network </a:t>
            </a:r>
            <a:r>
              <a:rPr lang="en-US" sz="2400" i="1" dirty="0"/>
              <a:t>without</a:t>
            </a:r>
            <a:r>
              <a:rPr lang="en-US" sz="2400" dirty="0"/>
              <a:t> a server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all of the computers are equal</a:t>
            </a:r>
          </a:p>
        </p:txBody>
      </p:sp>
    </p:spTree>
    <p:extLst>
      <p:ext uri="{BB962C8B-B14F-4D97-AF65-F5344CB8AC3E}">
        <p14:creationId xmlns:p14="http://schemas.microsoft.com/office/powerpoint/2010/main" val="2312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633" y="1359243"/>
            <a:ext cx="9893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Standalone computer</a:t>
            </a:r>
            <a:r>
              <a:rPr lang="en-US" sz="2800" dirty="0"/>
              <a:t>—a personal computer that is </a:t>
            </a:r>
            <a:r>
              <a:rPr lang="en-US" sz="2800" u="sng" dirty="0"/>
              <a:t>not</a:t>
            </a:r>
            <a:r>
              <a:rPr lang="en-US" sz="2800" dirty="0"/>
              <a:t> connected to a </a:t>
            </a:r>
            <a:r>
              <a:rPr lang="en-US" sz="2800" dirty="0" smtClean="0"/>
              <a:t>network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Workstation</a:t>
            </a:r>
            <a:r>
              <a:rPr lang="en-US" sz="2800" dirty="0"/>
              <a:t>—a personal computer that is connected to a </a:t>
            </a:r>
            <a:r>
              <a:rPr lang="en-US" sz="2800" dirty="0" smtClean="0"/>
              <a:t>network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Node</a:t>
            </a:r>
            <a:r>
              <a:rPr lang="en-US" sz="2800" dirty="0"/>
              <a:t>—any device connected to the network</a:t>
            </a:r>
          </a:p>
        </p:txBody>
      </p:sp>
    </p:spTree>
    <p:extLst>
      <p:ext uri="{BB962C8B-B14F-4D97-AF65-F5344CB8AC3E}">
        <p14:creationId xmlns:p14="http://schemas.microsoft.com/office/powerpoint/2010/main" val="13794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821" y="1276865"/>
            <a:ext cx="10544433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/>
              <a:t>LAN</a:t>
            </a:r>
            <a:r>
              <a:rPr lang="en-US" sz="2800" dirty="0"/>
              <a:t> (</a:t>
            </a:r>
            <a:r>
              <a:rPr lang="en-US" sz="2800" b="1" dirty="0"/>
              <a:t>local area network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Nodes located close to each </a:t>
            </a:r>
            <a:r>
              <a:rPr lang="en-US" sz="2400" dirty="0" smtClean="0"/>
              <a:t>other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800" b="1" dirty="0"/>
              <a:t>WAN </a:t>
            </a:r>
            <a:r>
              <a:rPr lang="en-US" sz="2800" dirty="0"/>
              <a:t>(</a:t>
            </a:r>
            <a:r>
              <a:rPr lang="en-US" sz="2800" b="1" dirty="0"/>
              <a:t>wide area network</a:t>
            </a:r>
            <a:r>
              <a:rPr lang="en-US" sz="2800" dirty="0"/>
              <a:t>)</a:t>
            </a:r>
            <a:endParaRPr lang="en-US" sz="2800" b="1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more than one LAN connected together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the Internet is the largest example of a </a:t>
            </a:r>
            <a:r>
              <a:rPr lang="en-US" sz="2400" dirty="0" smtClean="0"/>
              <a:t>WAN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0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772" y="1318054"/>
            <a:ext cx="100666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200" b="1" dirty="0" smtClean="0"/>
              <a:t>Wireless Technology</a:t>
            </a:r>
          </a:p>
          <a:p>
            <a:pPr lvl="1">
              <a:defRPr/>
            </a:pPr>
            <a:endParaRPr lang="en-US" sz="2200" b="1" dirty="0"/>
          </a:p>
          <a:p>
            <a:pPr lvl="1">
              <a:defRPr/>
            </a:pPr>
            <a:r>
              <a:rPr lang="en-US" sz="2200" b="1" dirty="0" smtClean="0"/>
              <a:t>Infrared </a:t>
            </a:r>
            <a:r>
              <a:rPr lang="en-US" sz="2200" b="1" dirty="0"/>
              <a:t>technology</a:t>
            </a:r>
            <a:r>
              <a:rPr lang="en-US" sz="2200" dirty="0"/>
              <a:t>—uses </a:t>
            </a:r>
            <a:r>
              <a:rPr lang="en-US" sz="2200" i="1" dirty="0"/>
              <a:t>infrared light waves </a:t>
            </a:r>
            <a:r>
              <a:rPr lang="en-US" sz="2200" dirty="0"/>
              <a:t>to beam data from one device to </a:t>
            </a:r>
            <a:r>
              <a:rPr lang="en-US" sz="2200" dirty="0" smtClean="0"/>
              <a:t>another</a:t>
            </a:r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r>
              <a:rPr lang="en-US" sz="2200" b="1" dirty="0"/>
              <a:t>Bluetooth</a:t>
            </a:r>
            <a:r>
              <a:rPr lang="en-US" sz="2200" dirty="0"/>
              <a:t>—uses </a:t>
            </a:r>
            <a:r>
              <a:rPr lang="en-US" sz="2200" i="1" dirty="0"/>
              <a:t>short range radio waves </a:t>
            </a:r>
            <a:r>
              <a:rPr lang="en-US" sz="2200" dirty="0"/>
              <a:t>to connect a device wirelessly to another device or to the </a:t>
            </a:r>
            <a:r>
              <a:rPr lang="en-US" sz="2200" dirty="0" smtClean="0"/>
              <a:t>Internet</a:t>
            </a:r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r>
              <a:rPr lang="en-US" sz="2200" dirty="0" smtClean="0"/>
              <a:t>These are nice because they cut down on the number of wires and cables in your office.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23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858" y="1252150"/>
            <a:ext cx="9308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/>
              <a:t>Security </a:t>
            </a:r>
          </a:p>
          <a:p>
            <a:pPr lvl="1">
              <a:defRPr/>
            </a:pPr>
            <a:r>
              <a:rPr lang="en-US" sz="3600" dirty="0" smtClean="0"/>
              <a:t>This </a:t>
            </a:r>
            <a:r>
              <a:rPr lang="en-US" sz="3600" dirty="0" smtClean="0"/>
              <a:t>means the </a:t>
            </a:r>
            <a:r>
              <a:rPr lang="en-US" sz="3600" dirty="0"/>
              <a:t>steps a computer user takes to prevent unauthorized use of or damage to the </a:t>
            </a:r>
            <a:r>
              <a:rPr lang="en-US" sz="3600" dirty="0" smtClean="0"/>
              <a:t>computer.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5459" y="650789"/>
            <a:ext cx="11046941" cy="523102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Tx/>
              <a:defRPr/>
            </a:pPr>
            <a:r>
              <a:rPr lang="en-US" sz="2400" b="1" dirty="0" smtClean="0"/>
              <a:t>Malware (mal means bad)</a:t>
            </a:r>
            <a:endParaRPr lang="en-US" sz="2400" dirty="0" smtClean="0"/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2200" dirty="0" smtClean="0"/>
              <a:t>any program intended to cause harm or convey information to others without the owner’s permission</a:t>
            </a:r>
          </a:p>
          <a:p>
            <a:pPr>
              <a:lnSpc>
                <a:spcPct val="80000"/>
              </a:lnSpc>
              <a:buClrTx/>
              <a:defRPr/>
            </a:pPr>
            <a:r>
              <a:rPr lang="en-US" sz="2400" b="1" dirty="0" smtClean="0"/>
              <a:t>Viruses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2200" dirty="0" smtClean="0"/>
              <a:t>harmful programs that instruct your computer to perform destructive activities, such as erasing a disk drive</a:t>
            </a:r>
            <a:br>
              <a:rPr lang="en-US" sz="2200" dirty="0" smtClean="0"/>
            </a:br>
            <a:endParaRPr lang="en-US" sz="2200" dirty="0" smtClean="0"/>
          </a:p>
          <a:p>
            <a:pPr lvl="1">
              <a:lnSpc>
                <a:spcPct val="80000"/>
              </a:lnSpc>
              <a:buClrTx/>
              <a:defRPr/>
            </a:pPr>
            <a:r>
              <a:rPr lang="en-US" sz="2200" b="1" dirty="0" smtClean="0"/>
              <a:t>Antivirus software</a:t>
            </a:r>
            <a:r>
              <a:rPr lang="en-US" sz="2200" dirty="0" smtClean="0"/>
              <a:t> (</a:t>
            </a:r>
            <a:r>
              <a:rPr lang="en-US" sz="2200" b="1" dirty="0" smtClean="0"/>
              <a:t>virus protection software</a:t>
            </a:r>
            <a:r>
              <a:rPr lang="en-US" sz="2200" dirty="0" smtClean="0"/>
              <a:t>) </a:t>
            </a:r>
          </a:p>
          <a:p>
            <a:pPr lvl="2">
              <a:lnSpc>
                <a:spcPct val="80000"/>
              </a:lnSpc>
              <a:buClrTx/>
              <a:defRPr/>
            </a:pPr>
            <a:r>
              <a:rPr lang="en-US" sz="2200" dirty="0"/>
              <a:t>searches executable files for the sequences of characters that may cause harm and disinfects the files by erasing or disabling those commands</a:t>
            </a:r>
          </a:p>
          <a:p>
            <a:pPr>
              <a:lnSpc>
                <a:spcPct val="80000"/>
              </a:lnSpc>
              <a:buClrTx/>
            </a:pPr>
            <a:r>
              <a:rPr lang="en-US" sz="2400" b="1" dirty="0" smtClean="0"/>
              <a:t>Spyware </a:t>
            </a:r>
          </a:p>
          <a:p>
            <a:pPr lvl="1">
              <a:lnSpc>
                <a:spcPct val="80000"/>
              </a:lnSpc>
              <a:buClrTx/>
            </a:pPr>
            <a:r>
              <a:rPr lang="en-US" sz="2200" dirty="0" smtClean="0"/>
              <a:t>secretly gathers information from your computer and sends this data back to the company or person that created it (it is watching you)</a:t>
            </a:r>
          </a:p>
          <a:p>
            <a:pPr lvl="1">
              <a:lnSpc>
                <a:spcPct val="80000"/>
              </a:lnSpc>
              <a:buClrTx/>
            </a:pPr>
            <a:r>
              <a:rPr lang="en-US" sz="2200" dirty="0" smtClean="0"/>
              <a:t>usually installed without the computer user’s permission or knowledge</a:t>
            </a:r>
          </a:p>
          <a:p>
            <a:pPr lvl="1">
              <a:lnSpc>
                <a:spcPct val="80000"/>
              </a:lnSpc>
              <a:buClrTx/>
            </a:pPr>
            <a:r>
              <a:rPr lang="en-US" sz="2200" b="1" dirty="0" smtClean="0"/>
              <a:t>Anti-spyware software </a:t>
            </a:r>
            <a:r>
              <a:rPr lang="en-US" sz="2200" dirty="0" smtClean="0"/>
              <a:t>detects spyware and deletes it</a:t>
            </a:r>
          </a:p>
          <a:p>
            <a:pPr>
              <a:lnSpc>
                <a:spcPct val="80000"/>
              </a:lnSpc>
              <a:buClrTx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10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120" y="1210963"/>
            <a:ext cx="1063504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/>
              <a:t>Firewall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Prevents </a:t>
            </a:r>
            <a:r>
              <a:rPr lang="en-US" sz="2600" dirty="0"/>
              <a:t>other computers on the Internet from accessing a computer and prevents programs on a computer from accessing the Internet without the computer user’s </a:t>
            </a:r>
            <a:r>
              <a:rPr lang="en-US" sz="2600" dirty="0" smtClean="0"/>
              <a:t>permission</a:t>
            </a:r>
          </a:p>
          <a:p>
            <a:pPr lvl="1">
              <a:lnSpc>
                <a:spcPct val="90000"/>
              </a:lnSpc>
              <a:defRPr/>
            </a:pPr>
            <a:endParaRPr lang="en-US" sz="2600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C</a:t>
            </a:r>
            <a:r>
              <a:rPr lang="en-US" sz="2600" dirty="0" smtClean="0"/>
              <a:t>an </a:t>
            </a:r>
            <a:r>
              <a:rPr lang="en-US" sz="2600" dirty="0"/>
              <a:t>be either hardware or </a:t>
            </a:r>
            <a:r>
              <a:rPr lang="en-US" sz="2600" dirty="0" smtClean="0"/>
              <a:t>software</a:t>
            </a:r>
          </a:p>
          <a:p>
            <a:pPr lvl="1">
              <a:lnSpc>
                <a:spcPct val="90000"/>
              </a:lnSpc>
              <a:defRPr/>
            </a:pPr>
            <a:endParaRPr lang="en-US" sz="2600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Hardware firewalls provide strong protection from incoming threats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Many routers come with built-in </a:t>
            </a:r>
            <a:r>
              <a:rPr lang="en-US" sz="1600" dirty="0" smtClean="0"/>
              <a:t>firewalls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Software firewalls track all incoming and outgoing traffic</a:t>
            </a:r>
          </a:p>
        </p:txBody>
      </p:sp>
    </p:spTree>
    <p:extLst>
      <p:ext uri="{BB962C8B-B14F-4D97-AF65-F5344CB8AC3E}">
        <p14:creationId xmlns:p14="http://schemas.microsoft.com/office/powerpoint/2010/main" val="10545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16" y="1491050"/>
            <a:ext cx="9424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Logging in / Logging on</a:t>
            </a:r>
          </a:p>
          <a:p>
            <a:pPr lvl="1">
              <a:defRPr/>
            </a:pPr>
            <a:r>
              <a:rPr lang="en-US" sz="2800" dirty="0"/>
              <a:t>signing in with a username and </a:t>
            </a:r>
            <a:r>
              <a:rPr lang="en-US" sz="2800" dirty="0" smtClean="0"/>
              <a:t>password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Strong password</a:t>
            </a:r>
          </a:p>
          <a:p>
            <a:pPr lvl="1">
              <a:defRPr/>
            </a:pPr>
            <a:r>
              <a:rPr lang="en-US" sz="2800" dirty="0"/>
              <a:t>at least eight characters</a:t>
            </a:r>
          </a:p>
          <a:p>
            <a:pPr lvl="1">
              <a:defRPr/>
            </a:pPr>
            <a:r>
              <a:rPr lang="en-US" sz="2800" dirty="0"/>
              <a:t>consists of </a:t>
            </a:r>
            <a:r>
              <a:rPr lang="en-US" sz="2800" dirty="0" smtClean="0"/>
              <a:t>uppercase </a:t>
            </a:r>
            <a:r>
              <a:rPr lang="en-US" sz="2800" dirty="0"/>
              <a:t>and lowercase letters </a:t>
            </a:r>
            <a:r>
              <a:rPr lang="en-US" sz="2800" dirty="0" smtClean="0"/>
              <a:t>as well as </a:t>
            </a:r>
            <a:r>
              <a:rPr lang="en-US" sz="2800" dirty="0"/>
              <a:t>numbers</a:t>
            </a:r>
          </a:p>
          <a:p>
            <a:pPr lvl="1">
              <a:defRPr/>
            </a:pPr>
            <a:r>
              <a:rPr lang="en-US" sz="2800" dirty="0"/>
              <a:t>does not include common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4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750" y="1095632"/>
            <a:ext cx="889686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System software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 helps the computer carry out its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basic operating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tasks.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The four types of system software are: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Operating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systems (for instance, Windows, Unix)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Utilities (optimization)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Device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drivers (for example, printer drivers)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Programming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languages (sets of instructions) such as VBA and C++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544" y="1194486"/>
            <a:ext cx="108986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Operating</a:t>
            </a:r>
            <a:r>
              <a:rPr lang="en-US" sz="2800" dirty="0"/>
              <a:t> </a:t>
            </a:r>
            <a:r>
              <a:rPr lang="en-US" sz="2800" b="1" dirty="0" smtClean="0"/>
              <a:t>system (Windows is an example)</a:t>
            </a:r>
            <a:endParaRPr lang="en-US" sz="2800" b="1" dirty="0"/>
          </a:p>
          <a:p>
            <a:pPr lvl="1">
              <a:defRPr/>
            </a:pPr>
            <a:r>
              <a:rPr lang="en-US" sz="2800" dirty="0"/>
              <a:t>allocates system resources</a:t>
            </a:r>
          </a:p>
          <a:p>
            <a:pPr lvl="1">
              <a:defRPr/>
            </a:pPr>
            <a:r>
              <a:rPr lang="en-US" sz="2800" dirty="0"/>
              <a:t>controls the </a:t>
            </a:r>
            <a:r>
              <a:rPr lang="en-US" sz="2800" b="1" dirty="0"/>
              <a:t>input and</a:t>
            </a:r>
            <a:r>
              <a:rPr lang="en-US" sz="2800" dirty="0"/>
              <a:t> </a:t>
            </a:r>
            <a:r>
              <a:rPr lang="en-US" sz="2800" b="1" dirty="0"/>
              <a:t>output</a:t>
            </a:r>
            <a:r>
              <a:rPr lang="en-US" sz="2800" dirty="0"/>
              <a:t> (</a:t>
            </a:r>
            <a:r>
              <a:rPr lang="en-US" sz="2800" b="1" dirty="0"/>
              <a:t>I/O</a:t>
            </a:r>
            <a:r>
              <a:rPr lang="en-US" sz="2800" dirty="0"/>
              <a:t>)</a:t>
            </a:r>
          </a:p>
          <a:p>
            <a:pPr lvl="1">
              <a:defRPr/>
            </a:pPr>
            <a:r>
              <a:rPr lang="en-US" sz="2800" dirty="0"/>
              <a:t>manages files on storage </a:t>
            </a:r>
            <a:r>
              <a:rPr lang="en-US" sz="2800" dirty="0" smtClean="0"/>
              <a:t>devices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Operating environment</a:t>
            </a:r>
          </a:p>
          <a:p>
            <a:pPr lvl="1">
              <a:defRPr/>
            </a:pPr>
            <a:r>
              <a:rPr lang="en-US" sz="2800" dirty="0"/>
              <a:t>provides a </a:t>
            </a:r>
            <a:r>
              <a:rPr lang="en-US" sz="2800" b="1" dirty="0"/>
              <a:t>graphical user interface</a:t>
            </a:r>
            <a:r>
              <a:rPr lang="en-US" sz="2800" dirty="0"/>
              <a:t> (</a:t>
            </a:r>
            <a:r>
              <a:rPr lang="en-US" sz="2800" b="1" dirty="0"/>
              <a:t>GUI</a:t>
            </a:r>
            <a:r>
              <a:rPr lang="en-US" sz="2800" dirty="0"/>
              <a:t>) that acts as a liaison between the user and the computer</a:t>
            </a:r>
          </a:p>
        </p:txBody>
      </p:sp>
    </p:spTree>
    <p:extLst>
      <p:ext uri="{BB962C8B-B14F-4D97-AF65-F5344CB8AC3E}">
        <p14:creationId xmlns:p14="http://schemas.microsoft.com/office/powerpoint/2010/main" val="296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2918171" y="811425"/>
            <a:ext cx="7290055" cy="454316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categories of computers are: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 smtClean="0"/>
              <a:t>Personal computers (PCs)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Desktops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Laptops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Subnotebooks (</a:t>
            </a:r>
            <a:r>
              <a:rPr lang="en-US" sz="2800" dirty="0" err="1" smtClean="0"/>
              <a:t>Ultraportables</a:t>
            </a:r>
            <a:r>
              <a:rPr lang="en-US" sz="2800" dirty="0" smtClean="0"/>
              <a:t> or Minis)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Tablets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 smtClean="0"/>
              <a:t>Handhelds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Smartphones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en-US" sz="2800" dirty="0" smtClean="0"/>
              <a:t>MP3 players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 smtClean="0"/>
              <a:t>Mainframes and supercomputers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1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356" y="1210961"/>
            <a:ext cx="1081628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/>
              <a:t>Utility software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helps analyze, optimize, configure, and maintain a </a:t>
            </a:r>
            <a:r>
              <a:rPr lang="en-US" sz="2400" dirty="0" smtClean="0"/>
              <a:t>computer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Device drivers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Handles </a:t>
            </a:r>
            <a:r>
              <a:rPr lang="en-US" sz="2400" dirty="0"/>
              <a:t>the transmission protocol between a computer and its </a:t>
            </a:r>
            <a:r>
              <a:rPr lang="en-US" sz="2400" dirty="0" smtClean="0"/>
              <a:t>peripherals 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When </a:t>
            </a:r>
            <a:r>
              <a:rPr lang="en-US" sz="2400" dirty="0"/>
              <a:t>you add a device to an existing computer, part of its installation includes adding its device driver to the computer’s </a:t>
            </a:r>
            <a:r>
              <a:rPr lang="en-US" sz="2400" dirty="0" smtClean="0"/>
              <a:t>configuration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Programming languages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U</a:t>
            </a:r>
            <a:r>
              <a:rPr lang="en-US" sz="2400" dirty="0" smtClean="0"/>
              <a:t>sed </a:t>
            </a:r>
            <a:r>
              <a:rPr lang="en-US" sz="2400" dirty="0"/>
              <a:t>by a programmer to write computer instructions </a:t>
            </a:r>
          </a:p>
        </p:txBody>
      </p:sp>
    </p:spTree>
    <p:extLst>
      <p:ext uri="{BB962C8B-B14F-4D97-AF65-F5344CB8AC3E}">
        <p14:creationId xmlns:p14="http://schemas.microsoft.com/office/powerpoint/2010/main" val="34669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487" y="860499"/>
            <a:ext cx="953941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Application software </a:t>
            </a:r>
          </a:p>
          <a:p>
            <a:pPr lvl="1">
              <a:defRPr/>
            </a:pPr>
            <a:r>
              <a:rPr lang="en-US" sz="2400" dirty="0" smtClean="0"/>
              <a:t>Enables </a:t>
            </a:r>
            <a:r>
              <a:rPr lang="en-US" sz="2400" dirty="0"/>
              <a:t>you to perform specific computer </a:t>
            </a:r>
            <a:r>
              <a:rPr lang="en-US" sz="2400" dirty="0" smtClean="0"/>
              <a:t>tasks such as word processing, organizing information in a database, etc.</a:t>
            </a:r>
          </a:p>
          <a:p>
            <a:pPr lvl="1">
              <a:defRPr/>
            </a:pPr>
            <a:r>
              <a:rPr lang="en-US" sz="2400" dirty="0"/>
              <a:t>Y</a:t>
            </a:r>
            <a:r>
              <a:rPr lang="en-US" sz="2400" dirty="0" smtClean="0"/>
              <a:t>ou will be learning three application programs in this class</a:t>
            </a:r>
          </a:p>
          <a:p>
            <a:pPr lvl="1"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Document production software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includes word processing </a:t>
            </a:r>
            <a:r>
              <a:rPr lang="en-US" sz="2400" dirty="0" smtClean="0"/>
              <a:t>software</a:t>
            </a:r>
            <a:r>
              <a:rPr lang="en-US" sz="2400" i="1" dirty="0" smtClean="0"/>
              <a:t>, such as Microsoft Word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desktop </a:t>
            </a:r>
            <a:r>
              <a:rPr lang="en-US" sz="2400" dirty="0"/>
              <a:t>publishing </a:t>
            </a:r>
            <a:r>
              <a:rPr lang="en-US" sz="2400" dirty="0" smtClean="0"/>
              <a:t>software such as </a:t>
            </a:r>
            <a:r>
              <a:rPr lang="en-US" sz="2400" i="1" dirty="0" smtClean="0"/>
              <a:t>Microsoft Publisher</a:t>
            </a:r>
          </a:p>
          <a:p>
            <a:pPr lvl="1">
              <a:lnSpc>
                <a:spcPct val="80000"/>
              </a:lnSpc>
              <a:defRPr/>
            </a:pPr>
            <a:endParaRPr lang="en-US" sz="2400" i="1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has a variety of features that assist you in writing and formatting documents, including changing the </a:t>
            </a:r>
            <a:r>
              <a:rPr lang="en-US" sz="2400" b="1" dirty="0"/>
              <a:t>font </a:t>
            </a:r>
            <a:r>
              <a:rPr lang="en-US" sz="2400" dirty="0"/>
              <a:t>(the style of type), </a:t>
            </a:r>
            <a:r>
              <a:rPr lang="en-US" sz="2400" b="1" dirty="0"/>
              <a:t>spell checking </a:t>
            </a:r>
            <a:r>
              <a:rPr lang="en-US" sz="2400" dirty="0"/>
              <a:t>to help you avoid typographical and spelling errors, and adding simple drawings called </a:t>
            </a:r>
            <a:r>
              <a:rPr lang="en-US" sz="2400" b="1" dirty="0"/>
              <a:t>clip art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23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635" y="976745"/>
            <a:ext cx="869719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/>
              <a:t>Spreadsheet software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numerical analysis tool, such as </a:t>
            </a:r>
            <a:r>
              <a:rPr lang="en-US" sz="2400" dirty="0" smtClean="0"/>
              <a:t>Microsoft Excel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used </a:t>
            </a:r>
            <a:r>
              <a:rPr lang="en-US" sz="2400" dirty="0"/>
              <a:t>to create a </a:t>
            </a:r>
            <a:r>
              <a:rPr lang="en-US" sz="2400" b="1" dirty="0"/>
              <a:t>worksheet</a:t>
            </a:r>
            <a:r>
              <a:rPr lang="en-US" sz="2400" dirty="0"/>
              <a:t> composed of a grid of columns and rows you type data into the cells, and enter mathematical formulas into other cells that reference the </a:t>
            </a:r>
            <a:r>
              <a:rPr lang="en-US" sz="2400" dirty="0" smtClean="0"/>
              <a:t>data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</a:t>
            </a:r>
            <a:r>
              <a:rPr lang="en-US" sz="2400" dirty="0" smtClean="0"/>
              <a:t>sed for budgets, and other financial purposes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1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450" y="499668"/>
            <a:ext cx="1051148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/>
              <a:t>Database management software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lets you collect and manage </a:t>
            </a:r>
            <a:r>
              <a:rPr lang="en-US" sz="2400" dirty="0" smtClean="0"/>
              <a:t>data (Microsoft Access is a database program)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Database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a collection of information stored on one or more computers organized in a uniform format of fields and </a:t>
            </a:r>
            <a:r>
              <a:rPr lang="en-US" sz="2400" dirty="0" smtClean="0"/>
              <a:t>records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400" b="1" dirty="0"/>
              <a:t>field—</a:t>
            </a:r>
            <a:r>
              <a:rPr lang="en-US" sz="2400" dirty="0"/>
              <a:t>one </a:t>
            </a:r>
            <a:r>
              <a:rPr lang="en-US" sz="2400" dirty="0" smtClean="0"/>
              <a:t>type of </a:t>
            </a:r>
            <a:r>
              <a:rPr lang="en-US" sz="2400" dirty="0"/>
              <a:t>information in the record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/>
              <a:t>record—</a:t>
            </a:r>
            <a:r>
              <a:rPr lang="en-US" sz="2400" dirty="0"/>
              <a:t>a collection of </a:t>
            </a:r>
            <a:r>
              <a:rPr lang="en-US" sz="2400" dirty="0" smtClean="0"/>
              <a:t>related data </a:t>
            </a:r>
            <a:r>
              <a:rPr lang="en-US" sz="2400" dirty="0"/>
              <a:t>items in a </a:t>
            </a:r>
            <a:r>
              <a:rPr lang="en-US" sz="2400" dirty="0" smtClean="0"/>
              <a:t>database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An example of a database </a:t>
            </a:r>
            <a:r>
              <a:rPr lang="en-US" sz="2400" dirty="0" smtClean="0"/>
              <a:t>is a client list as shown below.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30815"/>
              </p:ext>
            </p:extLst>
          </p:nvPr>
        </p:nvGraphicFramePr>
        <p:xfrm>
          <a:off x="2262656" y="4739989"/>
          <a:ext cx="812800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Zip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Elm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92877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 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87309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6227" y="5294180"/>
            <a:ext cx="9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968843" y="5136976"/>
            <a:ext cx="222421" cy="683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6550" y="4004794"/>
            <a:ext cx="7002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6234090" y="539613"/>
            <a:ext cx="185135" cy="80566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662068"/>
            <a:ext cx="1055267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/>
              <a:t>Presentation software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Allows you to create a </a:t>
            </a:r>
            <a:r>
              <a:rPr lang="en-US" sz="2800" dirty="0" smtClean="0"/>
              <a:t>slide </a:t>
            </a:r>
            <a:r>
              <a:rPr lang="en-US" sz="2800" dirty="0"/>
              <a:t>show to accompany a </a:t>
            </a:r>
            <a:r>
              <a:rPr lang="en-US" sz="2800" dirty="0" smtClean="0"/>
              <a:t>lecture or demonstration.  PowerPoint does this.  </a:t>
            </a:r>
            <a:r>
              <a:rPr lang="en-US" sz="2800" i="1" dirty="0" smtClean="0"/>
              <a:t>This </a:t>
            </a:r>
            <a:r>
              <a:rPr lang="en-US" sz="2800" dirty="0" smtClean="0"/>
              <a:t>is a PowerPoint slide show.</a:t>
            </a:r>
          </a:p>
          <a:p>
            <a:pPr lvl="1"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Information </a:t>
            </a:r>
            <a:r>
              <a:rPr lang="en-US" sz="2800" b="1" dirty="0"/>
              <a:t>management software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Keeps track of schedules, appointments, contacts and to-do </a:t>
            </a:r>
            <a:r>
              <a:rPr lang="en-US" sz="2800" dirty="0" smtClean="0"/>
              <a:t>lists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An example is Outlook, even though it is primarily used for e-mail</a:t>
            </a:r>
          </a:p>
          <a:p>
            <a:pPr lvl="1"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Website creation and management software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Allows </a:t>
            </a:r>
            <a:r>
              <a:rPr lang="en-US" sz="2800" dirty="0"/>
              <a:t>you to create </a:t>
            </a:r>
            <a:r>
              <a:rPr lang="en-US" sz="2800" dirty="0" smtClean="0"/>
              <a:t>websites.  An example would be Dreamweaver.  We offer a class in this program at this school.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4176584" y="1952368"/>
            <a:ext cx="3295135" cy="3023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17524" y="3377514"/>
            <a:ext cx="10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50789" y="448963"/>
            <a:ext cx="10709189" cy="125627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Mainframe computers </a:t>
            </a:r>
            <a:r>
              <a:rPr lang="en-US" sz="2400" dirty="0" smtClean="0"/>
              <a:t>and </a:t>
            </a:r>
            <a:r>
              <a:rPr lang="en-US" sz="2400" b="1" dirty="0" smtClean="0"/>
              <a:t>supercomputers</a:t>
            </a:r>
            <a:r>
              <a:rPr lang="en-US" sz="2400" dirty="0" smtClean="0"/>
              <a:t> are used by large businesses, government agencies, and in science and education. They provide centralized storage and processing, and can manipulate tremendous amounts of data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53" y="1793257"/>
            <a:ext cx="6293709" cy="4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78013" y="488092"/>
            <a:ext cx="8711514" cy="1828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None/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computer system</a:t>
            </a:r>
            <a:r>
              <a:rPr lang="en-US" sz="2800" dirty="0" smtClean="0"/>
              <a:t> is made up of: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Hardware</a:t>
            </a:r>
            <a:r>
              <a:rPr lang="en-US" sz="2600" dirty="0" smtClean="0"/>
              <a:t>—the physical components</a:t>
            </a:r>
            <a:endParaRPr lang="en-US" sz="2600" b="1" dirty="0" smtClean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Software</a:t>
            </a:r>
            <a:r>
              <a:rPr lang="en-US" sz="2600" dirty="0" smtClean="0"/>
              <a:t>—the programs  or data routines—instructions for the computer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sz="2800" dirty="0" smtClean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178012" y="2456935"/>
            <a:ext cx="100007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8" charset="0"/>
                <a:cs typeface="+mn-cs"/>
              </a:defRPr>
            </a:lvl1pPr>
            <a:lvl2pPr marL="9144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8" charset="0"/>
                <a:cs typeface="+mn-cs"/>
              </a:defRPr>
            </a:lvl2pPr>
            <a:lvl3pPr marL="14239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8" charset="0"/>
                <a:cs typeface="+mn-cs"/>
              </a:defRPr>
            </a:lvl3pPr>
            <a:lvl4pPr marL="18288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8" charset="0"/>
                <a:cs typeface="+mn-cs"/>
              </a:defRPr>
            </a:lvl4pPr>
            <a:lvl5pPr marL="2233613" indent="-212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8" charset="0"/>
                <a:cs typeface="+mn-cs"/>
              </a:defRPr>
            </a:lvl5pPr>
            <a:lvl6pPr marL="26908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31480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6052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40624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Architecture</a:t>
            </a:r>
            <a:r>
              <a:rPr lang="en-US" sz="2800" dirty="0" smtClean="0">
                <a:solidFill>
                  <a:schemeClr val="tx1"/>
                </a:solidFill>
              </a:rPr>
              <a:t> or </a:t>
            </a:r>
            <a:r>
              <a:rPr lang="en-US" sz="2800" b="1" dirty="0" smtClean="0">
                <a:solidFill>
                  <a:schemeClr val="tx1"/>
                </a:solidFill>
              </a:rPr>
              <a:t>configuration</a:t>
            </a:r>
            <a:r>
              <a:rPr lang="en-US" sz="2800" dirty="0" smtClean="0">
                <a:solidFill>
                  <a:schemeClr val="tx1"/>
                </a:solidFill>
              </a:rPr>
              <a:t> is the design and construction of the computer.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Specifications</a:t>
            </a:r>
            <a:r>
              <a:rPr lang="en-US" sz="2800" dirty="0" smtClean="0">
                <a:solidFill>
                  <a:schemeClr val="tx1"/>
                </a:solidFill>
              </a:rPr>
              <a:t> are the technical details about each hardware component.  </a:t>
            </a:r>
            <a:r>
              <a:rPr lang="en-US" sz="2800" i="1" dirty="0" smtClean="0">
                <a:solidFill>
                  <a:schemeClr val="tx1"/>
                </a:solidFill>
              </a:rPr>
              <a:t>An example would be the amount of memory, storage, and processing speed.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26292" y="1618734"/>
            <a:ext cx="9580605" cy="252489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en-US" sz="2800" b="1" dirty="0" smtClean="0"/>
              <a:t>Data </a:t>
            </a:r>
          </a:p>
          <a:p>
            <a:pPr lvl="1">
              <a:buClrTx/>
              <a:defRPr/>
            </a:pPr>
            <a:r>
              <a:rPr lang="en-US" sz="2800" dirty="0" smtClean="0"/>
              <a:t>Numbers, words, sounds, and graphics </a:t>
            </a:r>
          </a:p>
          <a:p>
            <a:pPr>
              <a:buClrTx/>
              <a:defRPr/>
            </a:pPr>
            <a:r>
              <a:rPr lang="en-US" sz="3000" b="1" dirty="0" smtClean="0"/>
              <a:t>Processing</a:t>
            </a:r>
          </a:p>
          <a:p>
            <a:pPr lvl="1">
              <a:buClrTx/>
              <a:defRPr/>
            </a:pPr>
            <a:r>
              <a:rPr lang="en-US" sz="2800" dirty="0" smtClean="0"/>
              <a:t>Modifying data</a:t>
            </a:r>
          </a:p>
          <a:p>
            <a:pPr>
              <a:buClrTx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5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603481" y="420459"/>
            <a:ext cx="7290054" cy="535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300" dirty="0" smtClean="0"/>
              <a:t>Computer System Components</a:t>
            </a:r>
            <a:endParaRPr lang="en-US" sz="33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0611" y="6462466"/>
            <a:ext cx="4426094" cy="135563"/>
          </a:xfrm>
          <a:noFill/>
        </p:spPr>
        <p:txBody>
          <a:bodyPr/>
          <a:lstStyle/>
          <a:p>
            <a:r>
              <a:rPr lang="en-US" smtClean="0">
                <a:latin typeface="Times New Roman" pitchFamily="-108" charset="0"/>
              </a:rPr>
              <a:t>Microsoft Office 2013-Illustrated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411" y="6462466"/>
            <a:ext cx="730250" cy="135563"/>
          </a:xfrm>
          <a:noFill/>
        </p:spPr>
        <p:txBody>
          <a:bodyPr/>
          <a:lstStyle/>
          <a:p>
            <a:fld id="{884226FD-CAA2-45B0-B137-B56ABB1BB244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3698" y="955589"/>
            <a:ext cx="7155966" cy="135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Motherboard</a:t>
            </a:r>
          </a:p>
          <a:p>
            <a:pPr marL="914400" lvl="1" indent="-287338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 smtClean="0"/>
              <a:t>located </a:t>
            </a:r>
            <a:r>
              <a:rPr lang="en-US" sz="2400" dirty="0"/>
              <a:t>inside the computer </a:t>
            </a:r>
          </a:p>
          <a:p>
            <a:pPr marL="914400" lvl="1" indent="-287338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/>
              <a:t>the main electronic component of the </a:t>
            </a:r>
            <a:r>
              <a:rPr lang="en-US" sz="2400" dirty="0" smtClean="0"/>
              <a:t>computer</a:t>
            </a:r>
            <a:r>
              <a:rPr lang="en-US" sz="2400" dirty="0"/>
              <a:t> </a:t>
            </a:r>
            <a:r>
              <a:rPr lang="en-US" sz="2400" dirty="0" smtClean="0"/>
              <a:t>contains </a:t>
            </a:r>
            <a:r>
              <a:rPr lang="en-US" sz="2400" dirty="0"/>
              <a:t>the </a:t>
            </a:r>
            <a:r>
              <a:rPr lang="en-US" sz="2400" dirty="0" smtClean="0"/>
              <a:t>CPU</a:t>
            </a:r>
          </a:p>
          <a:p>
            <a:pPr marL="457200" indent="-287338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Cards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are removable circuit boards that are inserted into slots in the motherboard, for example, </a:t>
            </a:r>
            <a:r>
              <a:rPr lang="en-US" sz="2400" b="1" dirty="0" smtClean="0"/>
              <a:t>high end </a:t>
            </a:r>
            <a:r>
              <a:rPr lang="en-US" sz="2400" dirty="0" smtClean="0"/>
              <a:t>video cards or </a:t>
            </a:r>
            <a:r>
              <a:rPr lang="en-US" sz="2400" b="1" dirty="0" smtClean="0"/>
              <a:t>special</a:t>
            </a:r>
            <a:r>
              <a:rPr lang="en-US" sz="2400" dirty="0" smtClean="0"/>
              <a:t> audio cards.</a:t>
            </a:r>
          </a:p>
          <a:p>
            <a:pPr marL="457200" indent="-287338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dirty="0" smtClean="0"/>
              <a:t>Originally, people needed cards for </a:t>
            </a:r>
            <a:r>
              <a:rPr lang="en-US" sz="2400" dirty="0" err="1" smtClean="0"/>
              <a:t>usbs</a:t>
            </a:r>
            <a:r>
              <a:rPr lang="en-US" sz="2400" dirty="0" smtClean="0"/>
              <a:t>, video, audio, and networking; however, those features are built in now</a:t>
            </a:r>
            <a:r>
              <a:rPr lang="en-US" sz="2400" b="1" dirty="0" smtClean="0"/>
              <a:t>.</a:t>
            </a:r>
          </a:p>
          <a:p>
            <a:pPr marL="457200" indent="-287338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2400" b="1" dirty="0" smtClean="0"/>
              <a:t>Cards </a:t>
            </a:r>
            <a:r>
              <a:rPr lang="en-US" sz="2400" dirty="0" smtClean="0"/>
              <a:t>act like converters allowing the computer to communicate with external devices.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46" y="0"/>
            <a:ext cx="4004185" cy="218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522" y="764506"/>
            <a:ext cx="111293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dirty="0"/>
              <a:t>Input </a:t>
            </a:r>
            <a:r>
              <a:rPr lang="en-US" sz="2800" dirty="0"/>
              <a:t>— data you </a:t>
            </a:r>
            <a:r>
              <a:rPr lang="en-US" sz="2800" dirty="0" smtClean="0"/>
              <a:t>put into </a:t>
            </a:r>
            <a:r>
              <a:rPr lang="en-US" sz="2800" dirty="0"/>
              <a:t>a </a:t>
            </a:r>
            <a:r>
              <a:rPr lang="en-US" sz="2800" dirty="0" smtClean="0"/>
              <a:t>computer (possibly names and addresses)</a:t>
            </a:r>
            <a:endParaRPr lang="en-US" sz="2800" dirty="0"/>
          </a:p>
          <a:p>
            <a:pPr marL="342900" indent="-342900">
              <a:defRPr/>
            </a:pPr>
            <a:endParaRPr lang="en-US" sz="2800" dirty="0"/>
          </a:p>
          <a:p>
            <a:pPr marL="342900" indent="-342900">
              <a:defRPr/>
            </a:pPr>
            <a:r>
              <a:rPr lang="en-US" sz="2800" b="1" dirty="0"/>
              <a:t>Output </a:t>
            </a:r>
            <a:r>
              <a:rPr lang="en-US" sz="2800" dirty="0"/>
              <a:t>— result of the computer processing your </a:t>
            </a:r>
            <a:r>
              <a:rPr lang="en-US" sz="2800" dirty="0" smtClean="0"/>
              <a:t>input (could </a:t>
            </a:r>
            <a:r>
              <a:rPr lang="en-US" sz="2800" dirty="0"/>
              <a:t>be </a:t>
            </a:r>
            <a:r>
              <a:rPr lang="en-US" sz="2800" dirty="0" smtClean="0"/>
              <a:t>those names </a:t>
            </a:r>
            <a:r>
              <a:rPr lang="en-US" sz="2800" dirty="0"/>
              <a:t>and addresses alphabetized </a:t>
            </a:r>
            <a:r>
              <a:rPr lang="en-US" sz="2800" dirty="0" smtClean="0"/>
              <a:t>by </a:t>
            </a:r>
            <a:r>
              <a:rPr lang="en-US" sz="2800" dirty="0" smtClean="0"/>
              <a:t>last name) could be output to a computer monitor or a printer</a:t>
            </a:r>
            <a:endParaRPr lang="en-US" sz="2800" dirty="0"/>
          </a:p>
          <a:p>
            <a:pPr marL="342900" indent="-342900">
              <a:defRPr/>
            </a:pPr>
            <a:endParaRPr lang="en-US" sz="2800" dirty="0"/>
          </a:p>
          <a:p>
            <a:pPr marL="342900" indent="-342900">
              <a:defRPr/>
            </a:pPr>
            <a:r>
              <a:rPr lang="en-US" sz="2800" b="1" dirty="0"/>
              <a:t>Peripheral devices </a:t>
            </a:r>
            <a:r>
              <a:rPr lang="en-US" sz="2800" dirty="0" smtClean="0"/>
              <a:t>—they can do the </a:t>
            </a:r>
            <a:r>
              <a:rPr lang="en-US" sz="2800" dirty="0"/>
              <a:t>input, output, and storage </a:t>
            </a:r>
            <a:r>
              <a:rPr lang="en-US" sz="2800" dirty="0" smtClean="0"/>
              <a:t>functions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defRPr/>
            </a:pPr>
            <a:r>
              <a:rPr lang="en-US" sz="2800" dirty="0" smtClean="0"/>
              <a:t>Examples of peripheral devices that are used for </a:t>
            </a:r>
            <a:r>
              <a:rPr lang="en-US" sz="2800" u="sng" dirty="0" smtClean="0"/>
              <a:t>input</a:t>
            </a:r>
            <a:r>
              <a:rPr lang="en-US" sz="2800" dirty="0" smtClean="0"/>
              <a:t> are keyboards, microphones, and scanners</a:t>
            </a:r>
          </a:p>
          <a:p>
            <a:pPr marL="342900" indent="-342900">
              <a:defRPr/>
            </a:pPr>
            <a:r>
              <a:rPr lang="en-US" sz="2800" dirty="0" smtClean="0"/>
              <a:t>Examples of peripheral devices that are used for </a:t>
            </a:r>
            <a:r>
              <a:rPr lang="en-US" sz="2800" u="sng" dirty="0" smtClean="0"/>
              <a:t>output</a:t>
            </a:r>
            <a:r>
              <a:rPr lang="en-US" sz="2800" dirty="0" smtClean="0"/>
              <a:t> are printers and monitors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9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1939433"/>
            <a:ext cx="4896895" cy="178761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en-US" sz="2400" b="1" dirty="0" smtClean="0"/>
              <a:t>Microprocessor</a:t>
            </a:r>
            <a:r>
              <a:rPr lang="en-US" sz="2400" dirty="0" smtClean="0"/>
              <a:t> </a:t>
            </a:r>
          </a:p>
          <a:p>
            <a:pPr marL="742950" lvl="1" indent="-285750">
              <a:defRPr/>
            </a:pPr>
            <a:r>
              <a:rPr lang="en-US" sz="2400" dirty="0" smtClean="0"/>
              <a:t>also called </a:t>
            </a:r>
            <a:r>
              <a:rPr lang="en-US" sz="2400" b="1" dirty="0" smtClean="0"/>
              <a:t>processor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b="1" dirty="0" smtClean="0"/>
              <a:t>central processing unit </a:t>
            </a:r>
            <a:r>
              <a:rPr lang="en-US" sz="2400" dirty="0" smtClean="0"/>
              <a:t>or </a:t>
            </a:r>
            <a:r>
              <a:rPr lang="en-US" sz="2400" b="1" dirty="0" smtClean="0"/>
              <a:t>CPU</a:t>
            </a:r>
          </a:p>
          <a:p>
            <a:pPr marL="742950" lvl="1" indent="-285750">
              <a:defRPr/>
            </a:pPr>
            <a:r>
              <a:rPr lang="en-US" sz="2400" dirty="0" smtClean="0"/>
              <a:t>a silicon chip designed </a:t>
            </a:r>
            <a:br>
              <a:rPr lang="en-US" sz="2400" dirty="0" smtClean="0"/>
            </a:br>
            <a:r>
              <a:rPr lang="en-US" sz="2400" dirty="0" smtClean="0"/>
              <a:t>to manipulate data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60202"/>
            <a:ext cx="4426094" cy="146066"/>
          </a:xfrm>
          <a:noFill/>
        </p:spPr>
        <p:txBody>
          <a:bodyPr/>
          <a:lstStyle/>
          <a:p>
            <a:r>
              <a:rPr lang="en-US" smtClean="0">
                <a:latin typeface="Times New Roman" pitchFamily="-108" charset="0"/>
              </a:rPr>
              <a:t>Microsoft Office 2013-Illustrated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460202"/>
            <a:ext cx="730250" cy="146066"/>
          </a:xfrm>
          <a:noFill/>
        </p:spPr>
        <p:txBody>
          <a:bodyPr/>
          <a:lstStyle/>
          <a:p>
            <a:fld id="{E1FC0A76-1049-44F1-835C-C03713A030DD}" type="slidenum">
              <a:rPr lang="en-US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0" y="802862"/>
            <a:ext cx="6326659" cy="429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</TotalTime>
  <Words>1450</Words>
  <Application>Microsoft Office PowerPoint</Application>
  <PresentationFormat>Widescreen</PresentationFormat>
  <Paragraphs>278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Retrospect</vt:lpstr>
      <vt:lpstr>Computer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Concepts</dc:title>
  <dc:creator>jtroop</dc:creator>
  <cp:lastModifiedBy>jtroop</cp:lastModifiedBy>
  <cp:revision>41</cp:revision>
  <cp:lastPrinted>2016-02-11T00:38:20Z</cp:lastPrinted>
  <dcterms:created xsi:type="dcterms:W3CDTF">2014-09-02T07:21:03Z</dcterms:created>
  <dcterms:modified xsi:type="dcterms:W3CDTF">2016-02-11T01:16:31Z</dcterms:modified>
</cp:coreProperties>
</file>